
<file path=[Content_Types].xml><?xml version="1.0" encoding="utf-8"?>
<Types xmlns="http://schemas.openxmlformats.org/package/2006/content-types">
  <Default Extension="bin" ContentType="image/unknown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74" r:id="rId6"/>
    <p:sldId id="269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550AA-6710-4246-A097-21C49A9BEB2B}" v="12" dt="2023-01-23T18:43:13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DA95B-9CB0-45E6-BF15-DCECD1586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1AAC3-5FD2-4BCA-A032-9D0AD477D4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065A-7560-4A34-B13F-66C935FE214F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9C6B9-C23F-4C20-8273-3800468196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03235-B715-4620-A90E-8478CC3D9C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FF060-D408-4A0C-A60B-108AF4CDF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7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7432-2AB1-43E6-A203-71430DE2112E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5A5F3-E7C8-41AA-BEFD-88F8FA173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7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7C5E6F3-B619-46C8-AE1B-594461A19AD8}"/>
              </a:ext>
            </a:extLst>
          </p:cNvPr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14" name="Полилиния: фигура 12">
              <a:extLst>
                <a:ext uri="{FF2B5EF4-FFF2-40B4-BE49-F238E27FC236}">
                  <a16:creationId xmlns:a16="http://schemas.microsoft.com/office/drawing/2014/main" id="{B5C77FF8-475F-4E4A-A011-7231E68F1E93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5" name="Полилиния: фигура 17">
              <a:extLst>
                <a:ext uri="{FF2B5EF4-FFF2-40B4-BE49-F238E27FC236}">
                  <a16:creationId xmlns:a16="http://schemas.microsoft.com/office/drawing/2014/main" id="{9FC3FC62-8BD9-4EAA-8A2F-2A17A960114C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9E3EBD67-563D-4494-BE38-1DEB36803863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7" name="Полилиния: фигура 10">
              <a:extLst>
                <a:ext uri="{FF2B5EF4-FFF2-40B4-BE49-F238E27FC236}">
                  <a16:creationId xmlns:a16="http://schemas.microsoft.com/office/drawing/2014/main" id="{9BECCB38-14EC-4A7A-B7E4-DD3E7000A171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8" name="Полилиния: фигура 13">
              <a:extLst>
                <a:ext uri="{FF2B5EF4-FFF2-40B4-BE49-F238E27FC236}">
                  <a16:creationId xmlns:a16="http://schemas.microsoft.com/office/drawing/2014/main" id="{FA86295C-C0CB-4273-95C7-3369C09C7E70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</p:grpSp>
      <p:sp>
        <p:nvSpPr>
          <p:cNvPr id="8" name="Прямоугольник 50">
            <a:extLst>
              <a:ext uri="{FF2B5EF4-FFF2-40B4-BE49-F238E27FC236}">
                <a16:creationId xmlns:a16="http://schemas.microsoft.com/office/drawing/2014/main" id="{37341355-6548-4CD4-A48D-BB12405E01AB}"/>
              </a:ext>
            </a:extLst>
          </p:cNvPr>
          <p:cNvSpPr/>
          <p:nvPr userDrawn="1"/>
        </p:nvSpPr>
        <p:spPr>
          <a:xfrm>
            <a:off x="6163056" y="-9542"/>
            <a:ext cx="6028944" cy="68675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8A5C9-3404-4900-9DD0-2F90F47584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5073" y="418009"/>
            <a:ext cx="5124910" cy="2387600"/>
          </a:xfrm>
        </p:spPr>
        <p:txBody>
          <a:bodyPr anchor="t">
            <a:normAutofit/>
          </a:bodyPr>
          <a:lstStyle>
            <a:lvl1pPr algn="ctr">
              <a:defRPr lang="en-US" sz="2400" kern="1200" dirty="0">
                <a:solidFill>
                  <a:srgbClr val="D24726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3A026-2492-415D-B018-73251D30C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320" y="2964285"/>
            <a:ext cx="4474746" cy="96300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7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709820-6146-43BF-9EDE-4DC19D710A9C}"/>
              </a:ext>
            </a:extLst>
          </p:cNvPr>
          <p:cNvSpPr/>
          <p:nvPr userDrawn="1"/>
        </p:nvSpPr>
        <p:spPr>
          <a:xfrm>
            <a:off x="1005319" y="2921185"/>
            <a:ext cx="4474746" cy="10061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1F2B5C-7CC8-4166-8811-E3FC8C02B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5319" y="1089395"/>
            <a:ext cx="4474746" cy="171621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7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EB84C57-015B-4F32-A9F8-92B8BD70EA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319" y="4042863"/>
            <a:ext cx="4474746" cy="1716214"/>
          </a:xfrm>
        </p:spPr>
        <p:txBody>
          <a:bodyPr>
            <a:normAutofit/>
          </a:bodyPr>
          <a:lstStyle>
            <a:lvl1pPr marL="0" indent="0">
              <a:buNone/>
              <a:defRPr lang="en-US" sz="17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1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5AE9F-A12C-4E0B-A34B-7E06BD86B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2D97C-B4C3-4AFC-845D-61BBB892F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61414-BF95-4662-A709-F2B6F7F2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54EE-0D73-4FDC-8312-4E21BB23DB24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51846-A730-430D-B43A-FDC6D574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7D134-1616-411F-940C-B252EE42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F0A-94C9-4A9B-BA1E-C21ADEFDA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9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E373FE-062D-4F04-8E42-50A91678E6AE}"/>
              </a:ext>
            </a:extLst>
          </p:cNvPr>
          <p:cNvSpPr/>
          <p:nvPr userDrawn="1"/>
        </p:nvSpPr>
        <p:spPr>
          <a:xfrm>
            <a:off x="0" y="0"/>
            <a:ext cx="12192000" cy="182562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ED4EF-058A-4499-A8C7-69909D11F7DB}"/>
              </a:ext>
            </a:extLst>
          </p:cNvPr>
          <p:cNvGrpSpPr/>
          <p:nvPr userDrawn="1"/>
        </p:nvGrpSpPr>
        <p:grpSpPr>
          <a:xfrm flipH="1">
            <a:off x="2987675" y="-580735"/>
            <a:ext cx="6216650" cy="1935163"/>
            <a:chOff x="2982913" y="-574675"/>
            <a:chExt cx="6216650" cy="1935163"/>
          </a:xfrm>
        </p:grpSpPr>
        <p:sp>
          <p:nvSpPr>
            <p:cNvPr id="16" name="Полилиния: фигура 12">
              <a:extLst>
                <a:ext uri="{FF2B5EF4-FFF2-40B4-BE49-F238E27FC236}">
                  <a16:creationId xmlns:a16="http://schemas.microsoft.com/office/drawing/2014/main" id="{22F590E2-5600-4D15-9219-799BF4457ED8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7" name="Полилиния: фигура 17">
              <a:extLst>
                <a:ext uri="{FF2B5EF4-FFF2-40B4-BE49-F238E27FC236}">
                  <a16:creationId xmlns:a16="http://schemas.microsoft.com/office/drawing/2014/main" id="{C7C61BAA-D5A6-4CD2-916D-D39799A108B2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8" name="Полилиния: фигура 15">
              <a:extLst>
                <a:ext uri="{FF2B5EF4-FFF2-40B4-BE49-F238E27FC236}">
                  <a16:creationId xmlns:a16="http://schemas.microsoft.com/office/drawing/2014/main" id="{EDCDF9A2-F24A-47A6-A70E-E979287ECE4B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9" name="Полилиния: фигура 10">
              <a:extLst>
                <a:ext uri="{FF2B5EF4-FFF2-40B4-BE49-F238E27FC236}">
                  <a16:creationId xmlns:a16="http://schemas.microsoft.com/office/drawing/2014/main" id="{6A149CB9-E9F6-4973-BB43-02862976487A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0" name="Полилиния: фигура 13">
              <a:extLst>
                <a:ext uri="{FF2B5EF4-FFF2-40B4-BE49-F238E27FC236}">
                  <a16:creationId xmlns:a16="http://schemas.microsoft.com/office/drawing/2014/main" id="{47668842-28F9-4DD9-B5EB-BFC4077406E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DF10AABB-E8F4-4E2E-9A5B-A11E6695C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275" y="226300"/>
            <a:ext cx="11188589" cy="1404714"/>
          </a:xfrm>
        </p:spPr>
        <p:txBody>
          <a:bodyPr anchor="b">
            <a:normAutofit/>
          </a:bodyPr>
          <a:lstStyle>
            <a:lvl1pPr>
              <a:defRPr lang="en-US" sz="4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CE512-9FAF-49A2-B445-9C789B0C4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75" y="2041347"/>
            <a:ext cx="11188589" cy="41356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D3FC0685-4D60-4734-B09F-372FD83F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275" y="6356350"/>
            <a:ext cx="3073125" cy="365125"/>
          </a:xfrm>
        </p:spPr>
        <p:txBody>
          <a:bodyPr/>
          <a:lstStyle/>
          <a:p>
            <a:fld id="{739D54EE-0D73-4FDC-8312-4E21BB23DB24}" type="datetimeFigureOut">
              <a:rPr lang="en-US" noProof="0" smtClean="0"/>
              <a:t>1/23/2023</a:t>
            </a:fld>
            <a:endParaRPr lang="en-US" noProof="0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625F6F7-8499-4E34-896D-9E1681AA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E994F3B-479F-42F3-AE36-C259EE6F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86264" cy="365125"/>
          </a:xfrm>
        </p:spPr>
        <p:txBody>
          <a:bodyPr/>
          <a:lstStyle/>
          <a:p>
            <a:fld id="{360EBF0A-94C9-4A9B-BA1E-C21ADEFDACD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354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F894423-F1D8-4448-BE4E-C66A70FF440C}"/>
              </a:ext>
            </a:extLst>
          </p:cNvPr>
          <p:cNvSpPr/>
          <p:nvPr userDrawn="1"/>
        </p:nvSpPr>
        <p:spPr>
          <a:xfrm>
            <a:off x="0" y="0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FD5A2C-B40C-41B6-8486-0060E7D0B499}"/>
              </a:ext>
            </a:extLst>
          </p:cNvPr>
          <p:cNvGrpSpPr/>
          <p:nvPr userDrawn="1"/>
        </p:nvGrpSpPr>
        <p:grpSpPr>
          <a:xfrm>
            <a:off x="288531" y="0"/>
            <a:ext cx="11375568" cy="6857999"/>
            <a:chOff x="408216" y="-849"/>
            <a:chExt cx="11375568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5F5515-DBFB-431E-956A-73730B15A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216" y="-849"/>
              <a:ext cx="11375568" cy="685799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56075D-BF8D-4C2D-A9DA-CFB59002F49B}"/>
                </a:ext>
              </a:extLst>
            </p:cNvPr>
            <p:cNvSpPr/>
            <p:nvPr/>
          </p:nvSpPr>
          <p:spPr>
            <a:xfrm>
              <a:off x="4915716" y="2562225"/>
              <a:ext cx="1631189" cy="1704975"/>
            </a:xfrm>
            <a:prstGeom prst="ellipse">
              <a:avLst/>
            </a:prstGeom>
            <a:solidFill>
              <a:srgbClr val="1B1B1B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25EE08E-CA10-4C5F-97BC-B48B0451A492}"/>
              </a:ext>
            </a:extLst>
          </p:cNvPr>
          <p:cNvSpPr/>
          <p:nvPr userDrawn="1"/>
        </p:nvSpPr>
        <p:spPr>
          <a:xfrm>
            <a:off x="11281400" y="0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Прямоугольник 28">
            <a:extLst>
              <a:ext uri="{FF2B5EF4-FFF2-40B4-BE49-F238E27FC236}">
                <a16:creationId xmlns:a16="http://schemas.microsoft.com/office/drawing/2014/main" id="{8A0A4B2E-2560-4117-A770-DF23BDEC29BC}"/>
              </a:ext>
            </a:extLst>
          </p:cNvPr>
          <p:cNvSpPr/>
          <p:nvPr userDrawn="1"/>
        </p:nvSpPr>
        <p:spPr>
          <a:xfrm rot="5400000">
            <a:off x="2664108" y="-2675485"/>
            <a:ext cx="6841448" cy="12192418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D0A0D-855E-4342-B83E-424B4A493D5B}"/>
              </a:ext>
            </a:extLst>
          </p:cNvPr>
          <p:cNvGrpSpPr/>
          <p:nvPr userDrawn="1"/>
        </p:nvGrpSpPr>
        <p:grpSpPr>
          <a:xfrm>
            <a:off x="2975751" y="-564356"/>
            <a:ext cx="6216650" cy="1935163"/>
            <a:chOff x="2982913" y="-574675"/>
            <a:chExt cx="6216650" cy="1935163"/>
          </a:xfrm>
        </p:grpSpPr>
        <p:sp>
          <p:nvSpPr>
            <p:cNvPr id="19" name="Полилиния: фигура 12">
              <a:extLst>
                <a:ext uri="{FF2B5EF4-FFF2-40B4-BE49-F238E27FC236}">
                  <a16:creationId xmlns:a16="http://schemas.microsoft.com/office/drawing/2014/main" id="{085B9B80-E73A-49D3-BEDA-53569B9B82C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0" name="Полилиния: фигура 17">
              <a:extLst>
                <a:ext uri="{FF2B5EF4-FFF2-40B4-BE49-F238E27FC236}">
                  <a16:creationId xmlns:a16="http://schemas.microsoft.com/office/drawing/2014/main" id="{D9B488A2-B7A1-4CA1-88BA-3A3165C35DA2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1" name="Полилиния: фигура 15">
              <a:extLst>
                <a:ext uri="{FF2B5EF4-FFF2-40B4-BE49-F238E27FC236}">
                  <a16:creationId xmlns:a16="http://schemas.microsoft.com/office/drawing/2014/main" id="{DB9CEB59-B971-4D1E-A99C-CF0DFF1FDA8A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2" name="Полилиния: фигура 10">
              <a:extLst>
                <a:ext uri="{FF2B5EF4-FFF2-40B4-BE49-F238E27FC236}">
                  <a16:creationId xmlns:a16="http://schemas.microsoft.com/office/drawing/2014/main" id="{D35FF125-B2DE-4DFF-98E7-47BFBBC8D29B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3" name="Полилиния: фигура 13">
              <a:extLst>
                <a:ext uri="{FF2B5EF4-FFF2-40B4-BE49-F238E27FC236}">
                  <a16:creationId xmlns:a16="http://schemas.microsoft.com/office/drawing/2014/main" id="{9457471C-F75F-4E84-A15D-1A45630B30B0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1D4EA1-98F1-4D52-9AB2-178179FB9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97" y="403226"/>
            <a:ext cx="11637271" cy="945588"/>
          </a:xfrm>
        </p:spPr>
        <p:txBody>
          <a:bodyPr anchor="t">
            <a:normAutofit/>
          </a:bodyPr>
          <a:lstStyle>
            <a:lvl1pPr algn="ctr">
              <a:defRPr lang="en-US" sz="2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4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F9AA9814-A4CA-4D4D-95C0-1671163FF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" y="0"/>
            <a:ext cx="12192525" cy="6858000"/>
          </a:xfrm>
          <a:prstGeom prst="rect">
            <a:avLst/>
          </a:prstGeom>
        </p:spPr>
      </p:pic>
      <p:sp>
        <p:nvSpPr>
          <p:cNvPr id="25" name="Прямоугольник 28">
            <a:extLst>
              <a:ext uri="{FF2B5EF4-FFF2-40B4-BE49-F238E27FC236}">
                <a16:creationId xmlns:a16="http://schemas.microsoft.com/office/drawing/2014/main" id="{80288483-DBC2-48F1-A175-D448652B374C}"/>
              </a:ext>
            </a:extLst>
          </p:cNvPr>
          <p:cNvSpPr/>
          <p:nvPr userDrawn="1"/>
        </p:nvSpPr>
        <p:spPr>
          <a:xfrm rot="5400000">
            <a:off x="2666790" y="-2668056"/>
            <a:ext cx="6857999" cy="12192418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D0A0D-855E-4342-B83E-424B4A493D5B}"/>
              </a:ext>
            </a:extLst>
          </p:cNvPr>
          <p:cNvGrpSpPr/>
          <p:nvPr userDrawn="1"/>
        </p:nvGrpSpPr>
        <p:grpSpPr>
          <a:xfrm>
            <a:off x="2975751" y="-564356"/>
            <a:ext cx="6216650" cy="1935163"/>
            <a:chOff x="2982913" y="-574675"/>
            <a:chExt cx="6216650" cy="1935163"/>
          </a:xfrm>
        </p:grpSpPr>
        <p:sp>
          <p:nvSpPr>
            <p:cNvPr id="19" name="Полилиния: фигура 12">
              <a:extLst>
                <a:ext uri="{FF2B5EF4-FFF2-40B4-BE49-F238E27FC236}">
                  <a16:creationId xmlns:a16="http://schemas.microsoft.com/office/drawing/2014/main" id="{085B9B80-E73A-49D3-BEDA-53569B9B82C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0" name="Полилиния: фигура 17">
              <a:extLst>
                <a:ext uri="{FF2B5EF4-FFF2-40B4-BE49-F238E27FC236}">
                  <a16:creationId xmlns:a16="http://schemas.microsoft.com/office/drawing/2014/main" id="{D9B488A2-B7A1-4CA1-88BA-3A3165C35DA2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1" name="Полилиния: фигура 15">
              <a:extLst>
                <a:ext uri="{FF2B5EF4-FFF2-40B4-BE49-F238E27FC236}">
                  <a16:creationId xmlns:a16="http://schemas.microsoft.com/office/drawing/2014/main" id="{DB9CEB59-B971-4D1E-A99C-CF0DFF1FDA8A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2" name="Полилиния: фигура 10">
              <a:extLst>
                <a:ext uri="{FF2B5EF4-FFF2-40B4-BE49-F238E27FC236}">
                  <a16:creationId xmlns:a16="http://schemas.microsoft.com/office/drawing/2014/main" id="{D35FF125-B2DE-4DFF-98E7-47BFBBC8D29B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3" name="Полилиния: фигура 13">
              <a:extLst>
                <a:ext uri="{FF2B5EF4-FFF2-40B4-BE49-F238E27FC236}">
                  <a16:creationId xmlns:a16="http://schemas.microsoft.com/office/drawing/2014/main" id="{9457471C-F75F-4E84-A15D-1A45630B30B0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1D4EA1-98F1-4D52-9AB2-178179FB9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97" y="403226"/>
            <a:ext cx="11637271" cy="945588"/>
          </a:xfrm>
        </p:spPr>
        <p:txBody>
          <a:bodyPr anchor="t">
            <a:normAutofit/>
          </a:bodyPr>
          <a:lstStyle>
            <a:lvl1pPr algn="ctr">
              <a:defRPr lang="en-US" sz="2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134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green, building&#10;&#10;Description generated with very high confidence">
            <a:extLst>
              <a:ext uri="{FF2B5EF4-FFF2-40B4-BE49-F238E27FC236}">
                <a16:creationId xmlns:a16="http://schemas.microsoft.com/office/drawing/2014/main" id="{D9823306-4A07-407B-9BD7-7087707BE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8">
            <a:extLst>
              <a:ext uri="{FF2B5EF4-FFF2-40B4-BE49-F238E27FC236}">
                <a16:creationId xmlns:a16="http://schemas.microsoft.com/office/drawing/2014/main" id="{BF85E922-92A5-4955-9D80-B34534253A7E}"/>
              </a:ext>
            </a:extLst>
          </p:cNvPr>
          <p:cNvSpPr/>
          <p:nvPr userDrawn="1"/>
        </p:nvSpPr>
        <p:spPr>
          <a:xfrm rot="5400000">
            <a:off x="2666999" y="-2667846"/>
            <a:ext cx="6858000" cy="12192000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D0A0D-855E-4342-B83E-424B4A493D5B}"/>
              </a:ext>
            </a:extLst>
          </p:cNvPr>
          <p:cNvGrpSpPr/>
          <p:nvPr userDrawn="1"/>
        </p:nvGrpSpPr>
        <p:grpSpPr>
          <a:xfrm>
            <a:off x="2975751" y="-564356"/>
            <a:ext cx="6216650" cy="1935163"/>
            <a:chOff x="2982913" y="-574675"/>
            <a:chExt cx="6216650" cy="1935163"/>
          </a:xfrm>
        </p:grpSpPr>
        <p:sp>
          <p:nvSpPr>
            <p:cNvPr id="19" name="Полилиния: фигура 12">
              <a:extLst>
                <a:ext uri="{FF2B5EF4-FFF2-40B4-BE49-F238E27FC236}">
                  <a16:creationId xmlns:a16="http://schemas.microsoft.com/office/drawing/2014/main" id="{085B9B80-E73A-49D3-BEDA-53569B9B82C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0" name="Полилиния: фигура 17">
              <a:extLst>
                <a:ext uri="{FF2B5EF4-FFF2-40B4-BE49-F238E27FC236}">
                  <a16:creationId xmlns:a16="http://schemas.microsoft.com/office/drawing/2014/main" id="{D9B488A2-B7A1-4CA1-88BA-3A3165C35DA2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1" name="Полилиния: фигура 15">
              <a:extLst>
                <a:ext uri="{FF2B5EF4-FFF2-40B4-BE49-F238E27FC236}">
                  <a16:creationId xmlns:a16="http://schemas.microsoft.com/office/drawing/2014/main" id="{DB9CEB59-B971-4D1E-A99C-CF0DFF1FDA8A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2" name="Полилиния: фигура 10">
              <a:extLst>
                <a:ext uri="{FF2B5EF4-FFF2-40B4-BE49-F238E27FC236}">
                  <a16:creationId xmlns:a16="http://schemas.microsoft.com/office/drawing/2014/main" id="{D35FF125-B2DE-4DFF-98E7-47BFBBC8D29B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3" name="Полилиния: фигура 13">
              <a:extLst>
                <a:ext uri="{FF2B5EF4-FFF2-40B4-BE49-F238E27FC236}">
                  <a16:creationId xmlns:a16="http://schemas.microsoft.com/office/drawing/2014/main" id="{9457471C-F75F-4E84-A15D-1A45630B30B0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1D4EA1-98F1-4D52-9AB2-178179FB9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97" y="403226"/>
            <a:ext cx="11637271" cy="945588"/>
          </a:xfrm>
        </p:spPr>
        <p:txBody>
          <a:bodyPr anchor="t">
            <a:normAutofit/>
          </a:bodyPr>
          <a:lstStyle>
            <a:lvl1pPr algn="ctr">
              <a:defRPr lang="en-US" sz="2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3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8313A-ED3E-4C6E-898C-81CAB861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54EE-0D73-4FDC-8312-4E21BB23DB24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FC2F1-8F26-4F41-A048-7AE0FD22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043CD-B5A2-46E8-B5B7-0A46DC4D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F0A-94C9-4A9B-BA1E-C21ADEFDA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7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5F00FF-9C6D-4C1D-BA10-0F325A2E9586}"/>
              </a:ext>
            </a:extLst>
          </p:cNvPr>
          <p:cNvSpPr/>
          <p:nvPr userDrawn="1"/>
        </p:nvSpPr>
        <p:spPr>
          <a:xfrm>
            <a:off x="0" y="0"/>
            <a:ext cx="12192000" cy="360011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C1FFAE-66DB-4219-93A4-3552C130E347}"/>
              </a:ext>
            </a:extLst>
          </p:cNvPr>
          <p:cNvSpPr/>
          <p:nvPr userDrawn="1"/>
        </p:nvSpPr>
        <p:spPr>
          <a:xfrm>
            <a:off x="0" y="3600110"/>
            <a:ext cx="12192000" cy="325788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13464F-2992-45B5-A184-8A6007F4850B}"/>
              </a:ext>
            </a:extLst>
          </p:cNvPr>
          <p:cNvSpPr/>
          <p:nvPr userDrawn="1"/>
        </p:nvSpPr>
        <p:spPr>
          <a:xfrm>
            <a:off x="8475446" y="1161357"/>
            <a:ext cx="3474237" cy="5472000"/>
          </a:xfrm>
          <a:prstGeom prst="roundRect">
            <a:avLst>
              <a:gd name="adj" fmla="val 0"/>
            </a:avLst>
          </a:prstGeom>
          <a:solidFill>
            <a:srgbClr val="9F361D"/>
          </a:solidFill>
          <a:ln w="190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14105E-03E8-445A-90F2-609CF778877E}"/>
              </a:ext>
            </a:extLst>
          </p:cNvPr>
          <p:cNvGrpSpPr/>
          <p:nvPr userDrawn="1"/>
        </p:nvGrpSpPr>
        <p:grpSpPr>
          <a:xfrm flipH="1">
            <a:off x="2987675" y="-580735"/>
            <a:ext cx="6216650" cy="1935163"/>
            <a:chOff x="2982913" y="-574675"/>
            <a:chExt cx="6216650" cy="1935163"/>
          </a:xfrm>
        </p:grpSpPr>
        <p:sp>
          <p:nvSpPr>
            <p:cNvPr id="12" name="Полилиния: фигура 12">
              <a:extLst>
                <a:ext uri="{FF2B5EF4-FFF2-40B4-BE49-F238E27FC236}">
                  <a16:creationId xmlns:a16="http://schemas.microsoft.com/office/drawing/2014/main" id="{B483E038-368A-4C9F-9820-AE41EC03799B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3" name="Полилиния: фигура 17">
              <a:extLst>
                <a:ext uri="{FF2B5EF4-FFF2-40B4-BE49-F238E27FC236}">
                  <a16:creationId xmlns:a16="http://schemas.microsoft.com/office/drawing/2014/main" id="{7341419B-9083-4737-9BB0-E8D0390907EC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4" name="Полилиния: фигура 15">
              <a:extLst>
                <a:ext uri="{FF2B5EF4-FFF2-40B4-BE49-F238E27FC236}">
                  <a16:creationId xmlns:a16="http://schemas.microsoft.com/office/drawing/2014/main" id="{C15068D9-07BB-4882-9BC2-11C67EE4D1B6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5" name="Полилиния: фигура 10">
              <a:extLst>
                <a:ext uri="{FF2B5EF4-FFF2-40B4-BE49-F238E27FC236}">
                  <a16:creationId xmlns:a16="http://schemas.microsoft.com/office/drawing/2014/main" id="{64812056-FC33-4A74-95D9-6A8B85417C4E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6" name="Полилиния: фигура 13">
              <a:extLst>
                <a:ext uri="{FF2B5EF4-FFF2-40B4-BE49-F238E27FC236}">
                  <a16:creationId xmlns:a16="http://schemas.microsoft.com/office/drawing/2014/main" id="{1FF84DA7-3B36-4AC6-9A01-446CB8DCA7BC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32445A-6E54-4AAB-9280-95DE10044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275" y="226300"/>
            <a:ext cx="11188589" cy="704157"/>
          </a:xfrm>
        </p:spPr>
        <p:txBody>
          <a:bodyPr anchor="b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A478-0885-4F05-8D53-B833B4CA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36" y="1187414"/>
            <a:ext cx="7737994" cy="544428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EC1AF-3B34-4B97-BADE-332955EE5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50643" y="1610476"/>
            <a:ext cx="2946222" cy="46496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46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50D9F73-C536-4DBB-ABC7-3AF2DA8AE782}"/>
              </a:ext>
            </a:extLst>
          </p:cNvPr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фигура 12">
              <a:extLst>
                <a:ext uri="{FF2B5EF4-FFF2-40B4-BE49-F238E27FC236}">
                  <a16:creationId xmlns:a16="http://schemas.microsoft.com/office/drawing/2014/main" id="{C83744E3-B76D-47B1-9922-6AE5D1BABC1C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1" name="Полилиния: фигура 17">
              <a:extLst>
                <a:ext uri="{FF2B5EF4-FFF2-40B4-BE49-F238E27FC236}">
                  <a16:creationId xmlns:a16="http://schemas.microsoft.com/office/drawing/2014/main" id="{73D22470-9745-4871-B80A-F5051ED2F97E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2" name="Полилиния: фигура 15">
              <a:extLst>
                <a:ext uri="{FF2B5EF4-FFF2-40B4-BE49-F238E27FC236}">
                  <a16:creationId xmlns:a16="http://schemas.microsoft.com/office/drawing/2014/main" id="{8B3CC523-A8E9-4939-A4CB-A92EE895BF7A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3" name="Полилиния: фигура 10">
              <a:extLst>
                <a:ext uri="{FF2B5EF4-FFF2-40B4-BE49-F238E27FC236}">
                  <a16:creationId xmlns:a16="http://schemas.microsoft.com/office/drawing/2014/main" id="{44FEB0E8-C4D3-4C25-82DE-070308039F7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388B51B0-32B1-4F5D-A34B-A10B6FF4579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DABE7EF-9BFF-43D8-B3E3-8B1A308EC4BD}"/>
              </a:ext>
            </a:extLst>
          </p:cNvPr>
          <p:cNvSpPr/>
          <p:nvPr userDrawn="1"/>
        </p:nvSpPr>
        <p:spPr>
          <a:xfrm>
            <a:off x="2307939" y="-4794"/>
            <a:ext cx="5434313" cy="686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42C05-0AC9-4246-A2D1-A1512FD16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631" y="1476824"/>
            <a:ext cx="1782095" cy="67873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LABEL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A2584-11BE-41E0-AB0E-875B0F537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38400" y="288758"/>
            <a:ext cx="5181600" cy="62885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F9340-7EF4-4F19-8547-F395019A0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7942" y="288757"/>
            <a:ext cx="4114800" cy="628850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65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8C71-ECAF-41E0-920D-D35C237D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6ABDC-6B48-4B48-8AB7-F6CEDFAD7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E2D15-4EDC-4C1D-9885-608AE78F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54EE-0D73-4FDC-8312-4E21BB23DB24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E146-E6F2-4080-B8B2-E0B6CF33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D65B9-F6CE-4758-8438-1A5FA372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F0A-94C9-4A9B-BA1E-C21ADEFDA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5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0455C-46C2-4218-ABFC-4AC71D50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51695-6D3F-45A5-97FE-2B38F5DE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454FD-AC2F-4A24-B05A-0A3675E9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54EE-0D73-4FDC-8312-4E21BB23DB24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18123-FF77-4649-B9E6-C043C827E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E6973-B384-4996-A6E4-1FDE0C7C3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BF0A-94C9-4A9B-BA1E-C21ADEFDA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5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61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933D-6815-4947-B621-8530ECD95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3545" y="-143716"/>
            <a:ext cx="5124910" cy="130331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Town of Mason</a:t>
            </a:r>
            <a:br>
              <a:rPr lang="en-US" sz="3100" dirty="0">
                <a:latin typeface="Comic Sans MS" panose="030F0702030302020204" pitchFamily="66" charset="0"/>
              </a:rPr>
            </a:br>
            <a:br>
              <a:rPr lang="en-US" sz="3100" dirty="0">
                <a:latin typeface="Comic Sans MS" panose="030F0702030302020204" pitchFamily="66" charset="0"/>
              </a:rPr>
            </a:br>
            <a:br>
              <a:rPr lang="en-US" sz="3100" dirty="0">
                <a:latin typeface="Comic Sans MS" panose="030F0702030302020204" pitchFamily="66" charset="0"/>
              </a:rPr>
            </a:br>
            <a:br>
              <a:rPr lang="en-US" sz="3100" dirty="0">
                <a:latin typeface="Comic Sans MS" panose="030F0702030302020204" pitchFamily="66" charset="0"/>
              </a:rPr>
            </a:b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071F62-4B3C-40F3-8FD2-B3105B501B82}"/>
              </a:ext>
            </a:extLst>
          </p:cNvPr>
          <p:cNvSpPr txBox="1"/>
          <p:nvPr/>
        </p:nvSpPr>
        <p:spPr>
          <a:xfrm>
            <a:off x="6683604" y="3866237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FC3D000-F06E-4485-8CD2-30BEE385835A}"/>
              </a:ext>
            </a:extLst>
          </p:cNvPr>
          <p:cNvSpPr txBox="1">
            <a:spLocks/>
          </p:cNvSpPr>
          <p:nvPr/>
        </p:nvSpPr>
        <p:spPr>
          <a:xfrm>
            <a:off x="9396522" y="5862919"/>
            <a:ext cx="2646642" cy="434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Elaine Allen, IT Consultant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286B37B-7AF0-47BD-B06D-EFA7DD18C09B}"/>
              </a:ext>
            </a:extLst>
          </p:cNvPr>
          <p:cNvSpPr txBox="1">
            <a:spLocks/>
          </p:cNvSpPr>
          <p:nvPr/>
        </p:nvSpPr>
        <p:spPr>
          <a:xfrm>
            <a:off x="2569374" y="1059050"/>
            <a:ext cx="5181600" cy="6288505"/>
          </a:xfrm>
          <a:prstGeom prst="rect">
            <a:avLst/>
          </a:prstGeom>
        </p:spPr>
      </p:sp>
      <p:pic>
        <p:nvPicPr>
          <p:cNvPr id="22" name="Picture 21" descr="A picture containing game, cup, table&#10;&#10;Description automatically generated">
            <a:extLst>
              <a:ext uri="{FF2B5EF4-FFF2-40B4-BE49-F238E27FC236}">
                <a16:creationId xmlns:a16="http://schemas.microsoft.com/office/drawing/2014/main" id="{B528C94C-832D-4EEF-8FFB-2B11044E3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095" y="507943"/>
            <a:ext cx="749300" cy="711200"/>
          </a:xfrm>
          <a:prstGeom prst="rect">
            <a:avLst/>
          </a:prstGeom>
        </p:spPr>
      </p:pic>
      <p:pic>
        <p:nvPicPr>
          <p:cNvPr id="32" name="Picture 31" descr="A picture containing game, cup, table&#10;&#10;Description automatically generated">
            <a:extLst>
              <a:ext uri="{FF2B5EF4-FFF2-40B4-BE49-F238E27FC236}">
                <a16:creationId xmlns:a16="http://schemas.microsoft.com/office/drawing/2014/main" id="{C645DD52-6FBE-412D-A657-B76919A5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1" y="1533009"/>
            <a:ext cx="749300" cy="711200"/>
          </a:xfrm>
          <a:prstGeom prst="rect">
            <a:avLst/>
          </a:prstGeom>
          <a:effectLst>
            <a:softEdge rad="254000"/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897626-33C3-CEFC-952C-D7D0C60BE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221801"/>
              </p:ext>
            </p:extLst>
          </p:nvPr>
        </p:nvGraphicFramePr>
        <p:xfrm>
          <a:off x="1854926" y="1451747"/>
          <a:ext cx="9927772" cy="3809789"/>
        </p:xfrm>
        <a:graphic>
          <a:graphicData uri="http://schemas.openxmlformats.org/drawingml/2006/table">
            <a:tbl>
              <a:tblPr firstRow="1" firstCol="1" bandRow="1"/>
              <a:tblGrid>
                <a:gridCol w="2838465">
                  <a:extLst>
                    <a:ext uri="{9D8B030D-6E8A-4147-A177-3AD203B41FA5}">
                      <a16:colId xmlns:a16="http://schemas.microsoft.com/office/drawing/2014/main" val="4237996662"/>
                    </a:ext>
                  </a:extLst>
                </a:gridCol>
                <a:gridCol w="2687123">
                  <a:extLst>
                    <a:ext uri="{9D8B030D-6E8A-4147-A177-3AD203B41FA5}">
                      <a16:colId xmlns:a16="http://schemas.microsoft.com/office/drawing/2014/main" val="2646568443"/>
                    </a:ext>
                  </a:extLst>
                </a:gridCol>
                <a:gridCol w="4402184">
                  <a:extLst>
                    <a:ext uri="{9D8B030D-6E8A-4147-A177-3AD203B41FA5}">
                      <a16:colId xmlns:a16="http://schemas.microsoft.com/office/drawing/2014/main" val="1320342864"/>
                    </a:ext>
                  </a:extLst>
                </a:gridCol>
              </a:tblGrid>
              <a:tr h="536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Services Locations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Bandwidth Upgrade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Notes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53671"/>
                  </a:ext>
                </a:extLst>
              </a:tr>
              <a:tr h="536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City Hall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Current:  30 mbps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New: 200 mbps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Internet Service, Managed Voice,  Fax Line, and Alarm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055082"/>
                  </a:ext>
                </a:extLst>
              </a:tr>
              <a:tr h="804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Public Works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Current:  75 mbps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New:  100 mbps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Internet Service, Alarm, and but no phones (Mr. Hall stated that they only needed Cell Phones.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880317"/>
                  </a:ext>
                </a:extLst>
              </a:tr>
              <a:tr h="536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Police Department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Current:  50 mbps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New:  100 mbps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Internet Service, Managed Voice (Alarm System is with Just-N-Case Security)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342403"/>
                  </a:ext>
                </a:extLst>
              </a:tr>
              <a:tr h="536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Fire Department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Current:  30 mbps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New: 100 mbps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Internet Services, Managed Voice, and Alarm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251625"/>
                  </a:ext>
                </a:extLst>
              </a:tr>
              <a:tr h="804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New Payment =  $1,174.46              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Old Payment = $1,326         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Savings:  151.54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1017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27E338A7-0F7E-877C-4D0B-9C1B53DDB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1" y="4613792"/>
            <a:ext cx="749873" cy="7132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62012A-F5D9-60A4-206A-76E3AD184C4B}"/>
              </a:ext>
            </a:extLst>
          </p:cNvPr>
          <p:cNvSpPr txBox="1"/>
          <p:nvPr/>
        </p:nvSpPr>
        <p:spPr>
          <a:xfrm>
            <a:off x="1829146" y="5710715"/>
            <a:ext cx="398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Savings =  </a:t>
            </a:r>
            <a:r>
              <a:rPr lang="en-US" b="1" dirty="0"/>
              <a:t>$1,818.48</a:t>
            </a:r>
          </a:p>
        </p:txBody>
      </p:sp>
    </p:spTree>
    <p:extLst>
      <p:ext uri="{BB962C8B-B14F-4D97-AF65-F5344CB8AC3E}">
        <p14:creationId xmlns:p14="http://schemas.microsoft.com/office/powerpoint/2010/main" val="284300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933D-6815-4947-B621-8530ECD95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3545" y="-143716"/>
            <a:ext cx="5124910" cy="130331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Town of Mason</a:t>
            </a:r>
            <a:br>
              <a:rPr lang="en-US" sz="3100" dirty="0">
                <a:latin typeface="Comic Sans MS" panose="030F0702030302020204" pitchFamily="66" charset="0"/>
              </a:rPr>
            </a:br>
            <a:br>
              <a:rPr lang="en-US" sz="3100" dirty="0">
                <a:latin typeface="Comic Sans MS" panose="030F0702030302020204" pitchFamily="66" charset="0"/>
              </a:rPr>
            </a:br>
            <a:br>
              <a:rPr lang="en-US" sz="3100" dirty="0">
                <a:latin typeface="Comic Sans MS" panose="030F0702030302020204" pitchFamily="66" charset="0"/>
              </a:rPr>
            </a:br>
            <a:br>
              <a:rPr lang="en-US" sz="3100" dirty="0">
                <a:latin typeface="Comic Sans MS" panose="030F0702030302020204" pitchFamily="66" charset="0"/>
              </a:rPr>
            </a:b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071F62-4B3C-40F3-8FD2-B3105B501B82}"/>
              </a:ext>
            </a:extLst>
          </p:cNvPr>
          <p:cNvSpPr txBox="1"/>
          <p:nvPr/>
        </p:nvSpPr>
        <p:spPr>
          <a:xfrm>
            <a:off x="6683604" y="3866237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FC3D000-F06E-4485-8CD2-30BEE385835A}"/>
              </a:ext>
            </a:extLst>
          </p:cNvPr>
          <p:cNvSpPr txBox="1">
            <a:spLocks/>
          </p:cNvSpPr>
          <p:nvPr/>
        </p:nvSpPr>
        <p:spPr>
          <a:xfrm>
            <a:off x="9396522" y="5862919"/>
            <a:ext cx="2646642" cy="434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Elaine Allen, IT Consultant</a:t>
            </a:r>
          </a:p>
        </p:txBody>
      </p:sp>
      <p:pic>
        <p:nvPicPr>
          <p:cNvPr id="22" name="Picture 21" descr="A picture containing game, cup, table&#10;&#10;Description automatically generated">
            <a:extLst>
              <a:ext uri="{FF2B5EF4-FFF2-40B4-BE49-F238E27FC236}">
                <a16:creationId xmlns:a16="http://schemas.microsoft.com/office/drawing/2014/main" id="{B528C94C-832D-4EEF-8FFB-2B11044E3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78" y="238875"/>
            <a:ext cx="749300" cy="711200"/>
          </a:xfrm>
          <a:prstGeom prst="rect">
            <a:avLst/>
          </a:prstGeom>
        </p:spPr>
      </p:pic>
      <p:pic>
        <p:nvPicPr>
          <p:cNvPr id="32" name="Picture 31" descr="A picture containing game, cup, table&#10;&#10;Description automatically generated">
            <a:extLst>
              <a:ext uri="{FF2B5EF4-FFF2-40B4-BE49-F238E27FC236}">
                <a16:creationId xmlns:a16="http://schemas.microsoft.com/office/drawing/2014/main" id="{C645DD52-6FBE-412D-A657-B76919A5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1" y="1533009"/>
            <a:ext cx="749300" cy="711200"/>
          </a:xfrm>
          <a:prstGeom prst="rect">
            <a:avLst/>
          </a:prstGeom>
          <a:effectLst>
            <a:softEdge rad="254000"/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897626-33C3-CEFC-952C-D7D0C60BE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26699"/>
              </p:ext>
            </p:extLst>
          </p:nvPr>
        </p:nvGraphicFramePr>
        <p:xfrm>
          <a:off x="1946365" y="1451747"/>
          <a:ext cx="9013371" cy="2681818"/>
        </p:xfrm>
        <a:graphic>
          <a:graphicData uri="http://schemas.openxmlformats.org/drawingml/2006/table">
            <a:tbl>
              <a:tblPr firstRow="1" firstCol="1" bandRow="1"/>
              <a:tblGrid>
                <a:gridCol w="4556364">
                  <a:extLst>
                    <a:ext uri="{9D8B030D-6E8A-4147-A177-3AD203B41FA5}">
                      <a16:colId xmlns:a16="http://schemas.microsoft.com/office/drawing/2014/main" val="4237996662"/>
                    </a:ext>
                  </a:extLst>
                </a:gridCol>
                <a:gridCol w="4457007">
                  <a:extLst>
                    <a:ext uri="{9D8B030D-6E8A-4147-A177-3AD203B41FA5}">
                      <a16:colId xmlns:a16="http://schemas.microsoft.com/office/drawing/2014/main" val="2646568443"/>
                    </a:ext>
                  </a:extLst>
                </a:gridCol>
              </a:tblGrid>
              <a:tr h="536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Cell Phones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Bandwidth Upgrade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53671"/>
                  </a:ext>
                </a:extLst>
              </a:tr>
              <a:tr h="536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Monthly Charges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$900.00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055082"/>
                  </a:ext>
                </a:extLst>
              </a:tr>
              <a:tr h="804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Updated Charges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$150.00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880317"/>
                  </a:ext>
                </a:extLst>
              </a:tr>
              <a:tr h="804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Monthly Cost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$750.00         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1017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27E338A7-0F7E-877C-4D0B-9C1B53DDB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1" y="4613792"/>
            <a:ext cx="749873" cy="7132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62012A-F5D9-60A4-206A-76E3AD184C4B}"/>
              </a:ext>
            </a:extLst>
          </p:cNvPr>
          <p:cNvSpPr txBox="1"/>
          <p:nvPr/>
        </p:nvSpPr>
        <p:spPr>
          <a:xfrm>
            <a:off x="1946365" y="4489986"/>
            <a:ext cx="398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Annual Savings =  $10,800</a:t>
            </a:r>
          </a:p>
        </p:txBody>
      </p:sp>
    </p:spTree>
    <p:extLst>
      <p:ext uri="{BB962C8B-B14F-4D97-AF65-F5344CB8AC3E}">
        <p14:creationId xmlns:p14="http://schemas.microsoft.com/office/powerpoint/2010/main" val="2312804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17B0-D2CC-469B-9487-B382A8E1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75" y="226300"/>
            <a:ext cx="11188589" cy="108815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Annual Savings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6C40AC-9C13-4F3D-A1C8-9FF6B62B2C37}"/>
              </a:ext>
            </a:extLst>
          </p:cNvPr>
          <p:cNvSpPr/>
          <p:nvPr/>
        </p:nvSpPr>
        <p:spPr>
          <a:xfrm>
            <a:off x="1201783" y="1888514"/>
            <a:ext cx="10763794" cy="46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Annua Internet / Managed Voice Service  = </a:t>
            </a:r>
            <a:r>
              <a:rPr lang="en-US" sz="2800" b="1" dirty="0"/>
              <a:t>$1,818.48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Annual Cell Phone = </a:t>
            </a:r>
            <a:r>
              <a:rPr lang="en-US" sz="2800" b="1" dirty="0"/>
              <a:t>$10,800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Total Annual Savings = </a:t>
            </a:r>
            <a:r>
              <a:rPr lang="en-US" sz="2800" b="1" dirty="0"/>
              <a:t>$12,618.48</a:t>
            </a: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still looking for other opportunities for savings. Our next step is evaluating the need for printers in each office, and possibly reducing.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B03EC-F833-1981-5D9B-D2DCAB75B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1" y="1978670"/>
            <a:ext cx="74377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15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osario Theme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224_Fabrikam Residences - The ultimate in modern living_AAS_v3" id="{4F10FA21-956F-4FAE-8916-12C2ED7CE466}" vid="{F00D84C3-6871-479E-9584-F321DC8849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6C6D514C24E140A00FCAF09E5794BE" ma:contentTypeVersion="4" ma:contentTypeDescription="Create a new document." ma:contentTypeScope="" ma:versionID="e428f3a2257861887249599833165590">
  <xsd:schema xmlns:xsd="http://www.w3.org/2001/XMLSchema" xmlns:xs="http://www.w3.org/2001/XMLSchema" xmlns:p="http://schemas.microsoft.com/office/2006/metadata/properties" xmlns:ns3="82755d8c-c8b7-4c5e-90d3-254f7f22e14d" targetNamespace="http://schemas.microsoft.com/office/2006/metadata/properties" ma:root="true" ma:fieldsID="8c916977d1cf36674538261d4f9dea21" ns3:_="">
    <xsd:import namespace="82755d8c-c8b7-4c5e-90d3-254f7f22e1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55d8c-c8b7-4c5e-90d3-254f7f22e1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2755d8c-c8b7-4c5e-90d3-254f7f22e14d" xsi:nil="true"/>
  </documentManagement>
</p:properties>
</file>

<file path=customXml/itemProps1.xml><?xml version="1.0" encoding="utf-8"?>
<ds:datastoreItem xmlns:ds="http://schemas.openxmlformats.org/officeDocument/2006/customXml" ds:itemID="{DF3BFCEA-C385-4456-A501-E1236797E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55d8c-c8b7-4c5e-90d3-254f7f22e1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CDF56-E17E-440D-90F0-BE107B5CD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4B281B-84D7-4FF9-8060-83D86B79551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2755d8c-c8b7-4c5e-90d3-254f7f22e14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Fabrikam Residences - The ultimate in modern living</Template>
  <TotalTime>0</TotalTime>
  <Words>236</Words>
  <Application>Microsoft Office PowerPoint</Application>
  <PresentationFormat>Widescreen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Candara</vt:lpstr>
      <vt:lpstr>Century Gothic</vt:lpstr>
      <vt:lpstr>Comic Sans MS</vt:lpstr>
      <vt:lpstr>Times New Roman</vt:lpstr>
      <vt:lpstr>Wingdings</vt:lpstr>
      <vt:lpstr>Rosario Theme</vt:lpstr>
      <vt:lpstr>  Town of Mason    </vt:lpstr>
      <vt:lpstr>  Town of Mason    </vt:lpstr>
      <vt:lpstr>Annual Savings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2020-04-27T22:33:50Z</dcterms:created>
  <dcterms:modified xsi:type="dcterms:W3CDTF">2023-01-23T22:55:36Z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0x0101007A6C6D514C24E140A00FCAF09E5794BE</vt:lpwstr>
  </property>
</Properties>
</file>